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jpeg"/>
  <Override PartName="/ppt/media/image3.jpg" ContentType="image/jpeg"/>
  <Override PartName="/ppt/notesSlides/notesSlide2.xml" ContentType="application/vnd.openxmlformats-officedocument.presentationml.notesSlide+xml"/>
  <Override PartName="/ppt/media/image11.jpg" ContentType="image/jpeg"/>
  <Override PartName="/ppt/media/image12.jpg" ContentType="image/jpeg"/>
  <Override PartName="/ppt/media/image14.jpg" ContentType="image/jpeg"/>
  <Override PartName="/ppt/media/image15.jpg" ContentType="image/jpeg"/>
  <Override PartName="/ppt/media/image16.jpg" ContentType="image/jpeg"/>
  <Override PartName="/ppt/media/image17.jpg" ContentType="image/jpeg"/>
  <Override PartName="/ppt/media/image22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47.jpg" ContentType="image/jpeg"/>
  <Override PartName="/ppt/media/image48.jpg" ContentType="image/jpeg"/>
  <Override PartName="/ppt/media/image49.jpg" ContentType="image/jpeg"/>
  <Override PartName="/ppt/media/image5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2" r:id="rId3"/>
    <p:sldId id="271" r:id="rId4"/>
    <p:sldId id="272" r:id="rId5"/>
    <p:sldId id="299" r:id="rId6"/>
    <p:sldId id="290" r:id="rId7"/>
    <p:sldId id="291" r:id="rId8"/>
    <p:sldId id="292" r:id="rId9"/>
    <p:sldId id="293" r:id="rId10"/>
    <p:sldId id="300" r:id="rId11"/>
    <p:sldId id="298" r:id="rId12"/>
    <p:sldId id="294" r:id="rId13"/>
    <p:sldId id="295" r:id="rId14"/>
    <p:sldId id="276" r:id="rId15"/>
    <p:sldId id="304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8" r:id="rId26"/>
    <p:sldId id="319" r:id="rId27"/>
    <p:sldId id="303" r:id="rId28"/>
    <p:sldId id="301" r:id="rId29"/>
    <p:sldId id="296" r:id="rId30"/>
    <p:sldId id="289" r:id="rId31"/>
    <p:sldId id="282" r:id="rId32"/>
    <p:sldId id="288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8D384-2E00-47E3-AB96-DE944D5A5AEE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D52CF8-2FA3-4ECB-BDD4-A2D87CFE07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062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一、會議進行時，參與者之間溝通頻繁，記錄員常常跟不上會議內容。</a:t>
            </a:r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二、記錄員當下來不及反應內容是哪位參與者所講的。</a:t>
            </a:r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三、會議後用錄音，檔案的後續處理很耗費時間。</a:t>
            </a:r>
            <a:endParaRPr lang="zh-TW" altLang="en-US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52CF8-2FA3-4ECB-BDD4-A2D87CFE072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48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一、會議進行時，參與者之間溝通頻繁，記錄員常常跟不上會議內容。</a:t>
            </a:r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二、記錄員當下來不及反應內容是哪位參與者所講的。</a:t>
            </a:r>
            <a:endParaRPr lang="en-US" altLang="zh-TW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</a:rPr>
              <a:t>三、會議後用錄音，檔案的後續處理很耗費時間。</a:t>
            </a:r>
            <a:endParaRPr lang="zh-TW" altLang="en-US" sz="12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D52CF8-2FA3-4ECB-BDD4-A2D87CFE072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501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1D8DBF-C3AF-B583-13DB-CE7CF4CFC2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2B42E23-9675-C29F-56D9-051E823FC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121072-1B18-EC1C-63E8-8B5F842A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8BAFFB-0C2A-1298-2ECA-E44E15B1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FCB830-98FD-10D8-47E8-B1FA897A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34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1F215-0AAD-6085-AA3C-25B9162F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0D8FBE7-CA23-18AD-7F70-821EBD08B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C64699-5914-58E8-E014-F02ADBFE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5E1B9C-BBA9-2D05-3F51-82C7983B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CBBC05-E809-76AD-E18A-75AAA1ED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7297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61C6EF8-1711-73E2-9808-2655F610CA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3F4AE39-5193-0DD6-04AC-765FD79FF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E119CB-2E2D-6C18-847D-978DE03D3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BFF0BC-7F09-8E13-7456-79A25D5BE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3D9349-DFC1-93E4-2D52-A2E07EB80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10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18F18E-FE1D-3C28-AC53-11E9D809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A730D-9880-52CD-5E3E-7167CBC74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6CFD42-9D34-9188-DA09-1D37C6BE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2A8E277-AA8A-F732-E7D1-A6622368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D59649-547A-F411-90F0-54921B0A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113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3C8B3-1ACF-0473-B0CD-D265F925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01318F-A041-DA0A-5C0F-B5CFC895E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0092E0-D577-4200-7DC4-87477D348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1F8ECE-7D91-37D7-023C-C3A8D4859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FA1A90-5480-E713-8E62-E5D724C83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29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054F63-E8FF-809E-3379-768F89944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7FED31-D2DB-07F3-FD15-1BE93AEA2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BF8097-D79B-BAD4-30C0-88159655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23B27E-6AE1-F5C7-2CA4-57C9B041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7A0C304-14D1-1ED1-6A35-4D72EF87D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417393F-7D4B-94C2-47FC-4E440EDB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8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08AF72-91B9-53BD-790D-0D1D170D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8E7AB3D-C79B-03C6-CD69-16D05F696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C505E0-4C0E-567F-36BB-7F2A74C13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A9C67EB-F08C-B77D-4C4F-EC90B91A3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E1E566-9D81-159E-2CE3-520D38C9B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AAC3231-D108-0E12-D9A1-C9291C999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03D93DF-B859-9001-098A-6D8EE7F0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1348EAB-C8E8-AAAA-539E-70673A4B2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779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489C2A-77C8-7145-D93C-18493B50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CBCE01A-F5BE-18F6-0526-12A5DF88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029322-2263-7333-98A8-EB48AE12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D088F2-02F8-B220-EE44-B4EABB21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54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331F329-5CAE-8F07-B9BF-65ACD8FD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B7D3B38-8723-6988-EDF9-D482CD8E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64AB37-4ADF-D740-0F3F-F5E1A032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3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0CC57-D220-A9A3-797B-B820D3FD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357B8F-EBE1-DAB0-D750-650E69F9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F6D610-C980-0150-20B9-7537DDFF7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1596822-CAEC-BB64-56F8-42A91DCF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F54FF44-527C-4EE2-B012-87E1C607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0F59A1-F65F-2F18-5F86-16C8C8550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723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BEC37B-F954-1D28-F04C-83B8375D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E2B6364-C40E-76B0-5BF6-D16E39E1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43E99D-C5FF-1113-87B2-AC2C65139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CCCB2E-2ADF-705C-6087-7D547177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184C17-AC68-3D28-4773-D85645EFD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52889B-CD43-CDE2-FE85-D457641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53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2057E3-67C3-2791-685F-88142ACFD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5AE6B6-A3C8-DD5E-9D05-3996128A1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1EB017-2FF5-CFD8-5672-DAC872A0A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3B4EF-92E1-4068-A2EA-E3B62E5B504D}" type="datetimeFigureOut">
              <a:rPr lang="zh-TW" altLang="en-US" smtClean="0"/>
              <a:t>2022/12/12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43C117-0523-5E99-713C-A915E4EB9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9B6B8E-6088-393C-80AC-B749607D9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1FDF5-5D44-4F8C-8789-236E1BBB9E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409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圖片 10" descr="一張含有 文字 的圖片&#10;&#10;自動產生的描述">
            <a:extLst>
              <a:ext uri="{FF2B5EF4-FFF2-40B4-BE49-F238E27FC236}">
                <a16:creationId xmlns:a16="http://schemas.microsoft.com/office/drawing/2014/main" id="{6D18EF3F-477C-F54D-7D74-05BA6C8F1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0" y="-10"/>
            <a:ext cx="12208956" cy="6858000"/>
          </a:xfrm>
          <a:prstGeom prst="rect">
            <a:avLst/>
          </a:prstGeom>
        </p:spPr>
      </p:pic>
      <p:pic>
        <p:nvPicPr>
          <p:cNvPr id="5" name="圖片 4" descr="一張含有 物件, 牆, 室內, 廁所 的圖片&#10;&#10;自動產生的描述">
            <a:extLst>
              <a:ext uri="{FF2B5EF4-FFF2-40B4-BE49-F238E27FC236}">
                <a16:creationId xmlns:a16="http://schemas.microsoft.com/office/drawing/2014/main" id="{B53A025B-A228-B96A-1D7D-808D2520C8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7" r="6403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圖片 6" descr="一張含有 麥克風 的圖片&#10;&#10;自動產生的描述">
            <a:extLst>
              <a:ext uri="{FF2B5EF4-FFF2-40B4-BE49-F238E27FC236}">
                <a16:creationId xmlns:a16="http://schemas.microsoft.com/office/drawing/2014/main" id="{3093F55C-8208-D779-3C46-8B27FC84A8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" r="5796"/>
          <a:stretch/>
        </p:blipFill>
        <p:spPr>
          <a:xfrm>
            <a:off x="2228462" y="1941640"/>
            <a:ext cx="2333187" cy="262484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15" name="圖形 14" descr="夾板 以實心填滿">
            <a:extLst>
              <a:ext uri="{FF2B5EF4-FFF2-40B4-BE49-F238E27FC236}">
                <a16:creationId xmlns:a16="http://schemas.microsoft.com/office/drawing/2014/main" id="{35DBA08B-E754-B4E8-6CDC-106C630108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96072">
            <a:off x="10283610" y="1270272"/>
            <a:ext cx="1812005" cy="1812005"/>
          </a:xfrm>
          <a:prstGeom prst="rect">
            <a:avLst/>
          </a:prstGeom>
        </p:spPr>
      </p:pic>
      <p:pic>
        <p:nvPicPr>
          <p:cNvPr id="18" name="圖形 17" descr="語音 以實心填滿">
            <a:extLst>
              <a:ext uri="{FF2B5EF4-FFF2-40B4-BE49-F238E27FC236}">
                <a16:creationId xmlns:a16="http://schemas.microsoft.com/office/drawing/2014/main" id="{8E1CBE66-DF17-E689-F44E-7DF1B7969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538067">
            <a:off x="7367513" y="391952"/>
            <a:ext cx="1734766" cy="173476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B83B3C8-8DE8-AF53-8281-523B185DDD1E}"/>
              </a:ext>
            </a:extLst>
          </p:cNvPr>
          <p:cNvSpPr/>
          <p:nvPr/>
        </p:nvSpPr>
        <p:spPr>
          <a:xfrm>
            <a:off x="3848406" y="2875970"/>
            <a:ext cx="45608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altLang="en-US" sz="5400" b="1" cap="none" spc="0" dirty="0">
                <a:ln/>
                <a:solidFill>
                  <a:schemeClr val="accent2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語音會議記錄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9125F80F-263F-96E4-B39B-9B66E1B27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436" y="4217130"/>
            <a:ext cx="4940739" cy="2526846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指導老師</a:t>
            </a:r>
            <a: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:</a:t>
            </a:r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羅峻旗老師</a:t>
            </a:r>
            <a:b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</a:br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專題組員</a:t>
            </a:r>
            <a: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:</a:t>
            </a:r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余兆堤</a:t>
            </a:r>
            <a:b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</a:br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         林育昇</a:t>
            </a:r>
            <a:b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</a:br>
            <a:r>
              <a:rPr lang="zh-TW" altLang="en-US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         李承翰</a:t>
            </a:r>
            <a:br>
              <a:rPr lang="en-US" altLang="zh-TW" sz="32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</a:br>
            <a:endParaRPr lang="zh-TW" altLang="en-US" sz="32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270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美國開發聲紋檢測系統用手機就能進行「語音快篩」">
            <a:extLst>
              <a:ext uri="{FF2B5EF4-FFF2-40B4-BE49-F238E27FC236}">
                <a16:creationId xmlns:a16="http://schemas.microsoft.com/office/drawing/2014/main" id="{E4B6D0FD-6311-B15E-CE1F-008821BFE5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9" b="11375"/>
          <a:stretch/>
        </p:blipFill>
        <p:spPr bwMode="auto">
          <a:xfrm>
            <a:off x="20" y="-1"/>
            <a:ext cx="12191980" cy="419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09DCC21-ED60-C2D0-9DA1-C594EAC6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314" y="4409441"/>
            <a:ext cx="3009392" cy="111671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聲紋辨識</a:t>
            </a:r>
          </a:p>
        </p:txBody>
      </p:sp>
    </p:spTree>
    <p:extLst>
      <p:ext uri="{BB962C8B-B14F-4D97-AF65-F5344CB8AC3E}">
        <p14:creationId xmlns:p14="http://schemas.microsoft.com/office/powerpoint/2010/main" val="36128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21ABEEC-8885-8BD9-9F26-EAFE818BF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1"/>
          <a:stretch/>
        </p:blipFill>
        <p:spPr>
          <a:xfrm>
            <a:off x="1973523" y="1311397"/>
            <a:ext cx="6229443" cy="422826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469DB6-AF80-BC04-EF10-B52D7E190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7"/>
          <a:stretch/>
        </p:blipFill>
        <p:spPr>
          <a:xfrm>
            <a:off x="3288897" y="1318334"/>
            <a:ext cx="6229443" cy="389831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7D666DA-6B4D-9D93-065B-3E90EDE1D49E}"/>
              </a:ext>
            </a:extLst>
          </p:cNvPr>
          <p:cNvCxnSpPr>
            <a:cxnSpLocks/>
          </p:cNvCxnSpPr>
          <p:nvPr/>
        </p:nvCxnSpPr>
        <p:spPr>
          <a:xfrm>
            <a:off x="7918881" y="3930079"/>
            <a:ext cx="0" cy="1319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66C90F1-F38C-2312-CD2C-24DDBFB38213}"/>
              </a:ext>
            </a:extLst>
          </p:cNvPr>
          <p:cNvCxnSpPr>
            <a:cxnSpLocks/>
          </p:cNvCxnSpPr>
          <p:nvPr/>
        </p:nvCxnSpPr>
        <p:spPr>
          <a:xfrm>
            <a:off x="5532268" y="3805792"/>
            <a:ext cx="0" cy="144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5849880D-0172-E5F7-9CDD-45A80FACA989}"/>
              </a:ext>
            </a:extLst>
          </p:cNvPr>
          <p:cNvCxnSpPr>
            <a:cxnSpLocks/>
          </p:cNvCxnSpPr>
          <p:nvPr/>
        </p:nvCxnSpPr>
        <p:spPr>
          <a:xfrm>
            <a:off x="4129596" y="3930079"/>
            <a:ext cx="0" cy="1319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E3F1934-672A-5053-2AC5-827B436943F3}"/>
              </a:ext>
            </a:extLst>
          </p:cNvPr>
          <p:cNvCxnSpPr>
            <a:cxnSpLocks/>
          </p:cNvCxnSpPr>
          <p:nvPr/>
        </p:nvCxnSpPr>
        <p:spPr>
          <a:xfrm>
            <a:off x="6570954" y="3805792"/>
            <a:ext cx="0" cy="142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標題 1">
            <a:extLst>
              <a:ext uri="{FF2B5EF4-FFF2-40B4-BE49-F238E27FC236}">
                <a16:creationId xmlns:a16="http://schemas.microsoft.com/office/drawing/2014/main" id="{D014643E-4743-9F1C-C32F-DCCF8B84C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716" y="5153256"/>
            <a:ext cx="1484681" cy="964981"/>
          </a:xfrm>
        </p:spPr>
        <p:txBody>
          <a:bodyPr>
            <a:noAutofit/>
          </a:bodyPr>
          <a:lstStyle/>
          <a:p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  共同</a:t>
            </a:r>
            <a:b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</a:br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(</a:t>
            </a:r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權重低</a:t>
            </a:r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)</a:t>
            </a:r>
            <a:endParaRPr lang="zh-TW" altLang="en-US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39" name="標題 1">
            <a:extLst>
              <a:ext uri="{FF2B5EF4-FFF2-40B4-BE49-F238E27FC236}">
                <a16:creationId xmlns:a16="http://schemas.microsoft.com/office/drawing/2014/main" id="{3E9D1CDD-BD3D-1745-E53C-471146F52307}"/>
              </a:ext>
            </a:extLst>
          </p:cNvPr>
          <p:cNvSpPr txBox="1">
            <a:spLocks/>
          </p:cNvSpPr>
          <p:nvPr/>
        </p:nvSpPr>
        <p:spPr>
          <a:xfrm>
            <a:off x="4773086" y="1127742"/>
            <a:ext cx="859654" cy="58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甲</a:t>
            </a:r>
          </a:p>
        </p:txBody>
      </p:sp>
      <p:sp>
        <p:nvSpPr>
          <p:cNvPr id="40" name="標題 1">
            <a:extLst>
              <a:ext uri="{FF2B5EF4-FFF2-40B4-BE49-F238E27FC236}">
                <a16:creationId xmlns:a16="http://schemas.microsoft.com/office/drawing/2014/main" id="{CC94CCF7-CEC0-4738-3791-45C226120DFD}"/>
              </a:ext>
            </a:extLst>
          </p:cNvPr>
          <p:cNvSpPr txBox="1">
            <a:spLocks/>
          </p:cNvSpPr>
          <p:nvPr/>
        </p:nvSpPr>
        <p:spPr>
          <a:xfrm>
            <a:off x="6403618" y="1124020"/>
            <a:ext cx="859654" cy="580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乙</a:t>
            </a:r>
          </a:p>
        </p:txBody>
      </p:sp>
      <p:sp>
        <p:nvSpPr>
          <p:cNvPr id="41" name="標題 1">
            <a:extLst>
              <a:ext uri="{FF2B5EF4-FFF2-40B4-BE49-F238E27FC236}">
                <a16:creationId xmlns:a16="http://schemas.microsoft.com/office/drawing/2014/main" id="{0E5582CB-1108-ABDC-58EA-3FB37EC51ACB}"/>
              </a:ext>
            </a:extLst>
          </p:cNvPr>
          <p:cNvSpPr txBox="1">
            <a:spLocks/>
          </p:cNvSpPr>
          <p:nvPr/>
        </p:nvSpPr>
        <p:spPr>
          <a:xfrm>
            <a:off x="3656388" y="5592855"/>
            <a:ext cx="1767346" cy="10361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甲個人權重</a:t>
            </a:r>
            <a:endParaRPr lang="en-US" altLang="zh-TW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  <a:p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(</a:t>
            </a:r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權重高</a:t>
            </a:r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)</a:t>
            </a:r>
            <a:endParaRPr lang="zh-TW" altLang="en-US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42" name="標題 1">
            <a:extLst>
              <a:ext uri="{FF2B5EF4-FFF2-40B4-BE49-F238E27FC236}">
                <a16:creationId xmlns:a16="http://schemas.microsoft.com/office/drawing/2014/main" id="{D5CCC182-F391-7CD6-5740-DC1F9893EA84}"/>
              </a:ext>
            </a:extLst>
          </p:cNvPr>
          <p:cNvSpPr txBox="1">
            <a:spLocks/>
          </p:cNvSpPr>
          <p:nvPr/>
        </p:nvSpPr>
        <p:spPr>
          <a:xfrm>
            <a:off x="6403618" y="5546603"/>
            <a:ext cx="2140107" cy="1128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乙個人權重</a:t>
            </a:r>
            <a:endParaRPr lang="en-US" altLang="zh-TW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  <a:p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(</a:t>
            </a:r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權重高</a:t>
            </a:r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)</a:t>
            </a:r>
            <a:endParaRPr lang="zh-TW" altLang="en-US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46" name="標題 1">
            <a:extLst>
              <a:ext uri="{FF2B5EF4-FFF2-40B4-BE49-F238E27FC236}">
                <a16:creationId xmlns:a16="http://schemas.microsoft.com/office/drawing/2014/main" id="{01AA29C1-2164-3754-C80C-CA69555A46B3}"/>
              </a:ext>
            </a:extLst>
          </p:cNvPr>
          <p:cNvSpPr txBox="1">
            <a:spLocks/>
          </p:cNvSpPr>
          <p:nvPr/>
        </p:nvSpPr>
        <p:spPr>
          <a:xfrm>
            <a:off x="4382548" y="249409"/>
            <a:ext cx="3271262" cy="105852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44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聲紋辨識</a:t>
            </a:r>
          </a:p>
        </p:txBody>
      </p:sp>
    </p:spTree>
    <p:extLst>
      <p:ext uri="{BB962C8B-B14F-4D97-AF65-F5344CB8AC3E}">
        <p14:creationId xmlns:p14="http://schemas.microsoft.com/office/powerpoint/2010/main" val="1710017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262" y="-98824"/>
            <a:ext cx="2721391" cy="1389144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訓練過程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977668-D0DC-82CA-22EF-D9C41491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487" y="518357"/>
            <a:ext cx="5257800" cy="10350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DD19C82-1AC7-24FE-02F2-09FED9DE1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794" y="1787929"/>
            <a:ext cx="5259600" cy="8755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EFF51CC-ED7D-E752-524D-40B4F17DB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487" y="4434745"/>
            <a:ext cx="5259600" cy="8547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27ED05E-300B-A9D9-3F1D-024A98CA0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487" y="3060666"/>
            <a:ext cx="5259600" cy="92534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6970D4C-713B-F0E2-DBCE-0F1AD3BB3A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55"/>
          <a:stretch/>
        </p:blipFill>
        <p:spPr>
          <a:xfrm>
            <a:off x="1069262" y="1128112"/>
            <a:ext cx="4257270" cy="170352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09A3001-4A67-70BD-6088-5059EF623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262" y="2941445"/>
            <a:ext cx="4258800" cy="17010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A2C8B23-ADD2-F0CC-6E28-C567ABCAE0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62" y="4862130"/>
            <a:ext cx="4258800" cy="169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29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訓練過程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D0D9EA-D5A7-F090-ABD4-322F3DD6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911" y="1909894"/>
            <a:ext cx="1739900" cy="609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2E1805E-C765-E95A-7FC6-F7ABEAD5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91" y="1839162"/>
            <a:ext cx="4902200" cy="46291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8FCD505-EBA9-EDFE-3034-D04CF3D02836}"/>
              </a:ext>
            </a:extLst>
          </p:cNvPr>
          <p:cNvSpPr txBox="1"/>
          <p:nvPr/>
        </p:nvSpPr>
        <p:spPr>
          <a:xfrm>
            <a:off x="5550648" y="1121257"/>
            <a:ext cx="60945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載入樣本檔後 進行訓練</a:t>
            </a:r>
            <a:r>
              <a:rPr lang="en-US" altLang="zh-TW" sz="28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	</a:t>
            </a:r>
            <a:endParaRPr lang="en-US" altLang="zh-TW" sz="2400" b="1" dirty="0">
              <a:solidFill>
                <a:srgbClr val="3A3A3A"/>
              </a:solidFill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  <a:p>
            <a:r>
              <a:rPr lang="en-US" altLang="zh-TW" sz="24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		</a:t>
            </a:r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↘</a:t>
            </a:r>
            <a:endParaRPr lang="zh-TW" altLang="en-US" sz="2800" b="1" dirty="0"/>
          </a:p>
        </p:txBody>
      </p: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2781D124-1B62-7D5E-A355-791F1AA83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3861" y="1491362"/>
            <a:ext cx="2352675" cy="17145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6907" y="4003349"/>
            <a:ext cx="5346893" cy="156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11" y="1743062"/>
            <a:ext cx="7711473" cy="39481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73C9333-BBC8-EA42-BE54-182A58E90D0E}"/>
              </a:ext>
            </a:extLst>
          </p:cNvPr>
          <p:cNvSpPr txBox="1"/>
          <p:nvPr/>
        </p:nvSpPr>
        <p:spPr>
          <a:xfrm>
            <a:off x="-799854" y="3413782"/>
            <a:ext cx="593693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開始辨識</a:t>
            </a:r>
            <a:r>
              <a:rPr lang="en-US" altLang="zh-TW" sz="24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</a:p>
          <a:p>
            <a:r>
              <a:rPr lang="en-US" altLang="zh-TW" sz="24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en-US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↘</a:t>
            </a:r>
            <a:endParaRPr lang="zh-TW" altLang="en-US" sz="2800" b="1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</p:spTree>
    <p:extLst>
      <p:ext uri="{BB962C8B-B14F-4D97-AF65-F5344CB8AC3E}">
        <p14:creationId xmlns:p14="http://schemas.microsoft.com/office/powerpoint/2010/main" val="67467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D8A49F9-B7CE-AFAB-B7F4-7FD63F582D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A0042B8-8F45-8DAA-6215-88EBA3B7BE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7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2B8836-F164-050A-084B-21591A73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494" y="1924368"/>
            <a:ext cx="7699011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05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C1788F-1682-08FD-75B4-2CDADB5A3C2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00" y="1924368"/>
            <a:ext cx="7700400" cy="39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83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DD2ED9-650A-CF99-2CEC-6E70AF1B068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2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形 14" descr="夾板 以實心填滿">
            <a:extLst>
              <a:ext uri="{FF2B5EF4-FFF2-40B4-BE49-F238E27FC236}">
                <a16:creationId xmlns:a16="http://schemas.microsoft.com/office/drawing/2014/main" id="{35DBA08B-E754-B4E8-6CDC-106C63010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96072">
            <a:off x="6629512" y="3160882"/>
            <a:ext cx="2486753" cy="248675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8830F56-79E6-93B0-F6FA-237BE886F368}"/>
              </a:ext>
            </a:extLst>
          </p:cNvPr>
          <p:cNvSpPr/>
          <p:nvPr/>
        </p:nvSpPr>
        <p:spPr>
          <a:xfrm>
            <a:off x="706625" y="955926"/>
            <a:ext cx="1839624" cy="1015663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動機</a:t>
            </a:r>
          </a:p>
        </p:txBody>
      </p:sp>
      <p:sp>
        <p:nvSpPr>
          <p:cNvPr id="17" name="矩形: 圓角 10">
            <a:extLst>
              <a:ext uri="{FF2B5EF4-FFF2-40B4-BE49-F238E27FC236}">
                <a16:creationId xmlns:a16="http://schemas.microsoft.com/office/drawing/2014/main" id="{693C08D6-1791-B648-F41D-D9A4DF6FA52F}"/>
              </a:ext>
            </a:extLst>
          </p:cNvPr>
          <p:cNvSpPr/>
          <p:nvPr/>
        </p:nvSpPr>
        <p:spPr>
          <a:xfrm>
            <a:off x="4011954" y="1725367"/>
            <a:ext cx="5794801" cy="388053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1ECD52-3280-079A-C211-4DBF45693E0C}"/>
              </a:ext>
            </a:extLst>
          </p:cNvPr>
          <p:cNvSpPr/>
          <p:nvPr/>
        </p:nvSpPr>
        <p:spPr>
          <a:xfrm>
            <a:off x="4417977" y="3052675"/>
            <a:ext cx="26745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D2CA35-AB77-D8B6-2591-202D07E74F30}"/>
              </a:ext>
            </a:extLst>
          </p:cNvPr>
          <p:cNvSpPr/>
          <p:nvPr/>
        </p:nvSpPr>
        <p:spPr>
          <a:xfrm>
            <a:off x="4515523" y="1818976"/>
            <a:ext cx="4787661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TW" altLang="en-US" sz="3000" cap="none" spc="0" dirty="0">
                <a:ln w="0"/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一、</a:t>
            </a:r>
            <a:r>
              <a:rPr lang="zh-TW" altLang="en-US" sz="3000" cap="none" spc="0" dirty="0">
                <a:ln w="0"/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會議進行時，參與者之間溝通頻繁，記錄員常常跟不上會議內容。</a:t>
            </a:r>
            <a:endParaRPr lang="en-US" altLang="zh-TW" sz="3000" cap="none" spc="0" dirty="0">
              <a:ln w="0"/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endParaRPr lang="en-US" altLang="zh-TW" sz="3000" cap="none" spc="0" dirty="0">
              <a:ln w="0"/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3000" cap="none" spc="0" dirty="0">
                <a:ln w="0"/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二、</a:t>
            </a:r>
            <a:r>
              <a:rPr lang="zh-TW" altLang="en-US" sz="3000" cap="none" spc="0" dirty="0">
                <a:ln w="0"/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記錄員當下來不及反應內容是哪位參與者所講的。</a:t>
            </a:r>
            <a:endParaRPr lang="en-US" altLang="zh-TW" sz="3000" cap="none" spc="0" dirty="0">
              <a:ln w="0"/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endParaRPr lang="en-US" altLang="zh-TW" sz="3000" dirty="0">
              <a:ln w="0"/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3000" dirty="0">
                <a:ln w="0"/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三、</a:t>
            </a:r>
            <a:r>
              <a:rPr lang="zh-TW" altLang="en-US" sz="3000" dirty="0">
                <a:ln w="0"/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會議後用錄音，檔案的後續處理很耗費時間。</a:t>
            </a:r>
            <a:endParaRPr lang="zh-TW" altLang="en-US" sz="3000" cap="none" spc="0" dirty="0">
              <a:ln w="0"/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425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406DB54-B786-CC85-926E-A70F01124E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140C09-DCBA-0EAF-6097-B5496FABB82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6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FB4DB2-A6B1-B6B9-3155-B9042F0872E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01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957C2A-6C09-C92B-F7D2-8993123AC8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40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3347B7-F265-EA7A-FD81-F227681D59E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9ED80A-B8E1-94A8-6D71-E04A48695BA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1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2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 txBox="1">
            <a:spLocks/>
          </p:cNvSpPr>
          <p:nvPr/>
        </p:nvSpPr>
        <p:spPr>
          <a:xfrm>
            <a:off x="605161" y="59880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52DCE2-6560-3803-8B4E-11174DA0CD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63800" y="1924368"/>
            <a:ext cx="7664400" cy="39492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AB0524D-A70D-7BCB-9609-746AA259FD50}"/>
              </a:ext>
            </a:extLst>
          </p:cNvPr>
          <p:cNvSpPr txBox="1"/>
          <p:nvPr/>
        </p:nvSpPr>
        <p:spPr>
          <a:xfrm>
            <a:off x="4740676" y="5352377"/>
            <a:ext cx="6096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		               </a:t>
            </a:r>
            <a:r>
              <a:rPr lang="zh-TW" altLang="en-US" sz="1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↑</a:t>
            </a:r>
            <a:endParaRPr lang="zh-TW" altLang="en-US" dirty="0"/>
          </a:p>
          <a:p>
            <a:r>
              <a:rPr lang="en-US" altLang="zh-TW" sz="1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zh-TW" altLang="en-US" sz="32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</a:t>
            </a:r>
            <a:r>
              <a:rPr lang="zh-TW" altLang="en-US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文字記錄儲存成文字檔</a:t>
            </a:r>
            <a:r>
              <a:rPr lang="en-US" altLang="zh-TW" sz="1800" b="1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465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61" y="598805"/>
            <a:ext cx="10515600" cy="1325563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1CCE99-0994-11C7-DBB9-52EA7770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83" y="1924368"/>
            <a:ext cx="6340034" cy="40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7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3E4D9D3-863B-9296-50B9-E67019079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398" b="8768"/>
          <a:stretch/>
        </p:blipFill>
        <p:spPr>
          <a:xfrm>
            <a:off x="20" y="10"/>
            <a:ext cx="12191980" cy="4190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57E84F-EED7-617D-D762-D410FB24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331" y="4661408"/>
            <a:ext cx="2611357" cy="111671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系統運作</a:t>
            </a:r>
          </a:p>
        </p:txBody>
      </p:sp>
    </p:spTree>
    <p:extLst>
      <p:ext uri="{BB962C8B-B14F-4D97-AF65-F5344CB8AC3E}">
        <p14:creationId xmlns:p14="http://schemas.microsoft.com/office/powerpoint/2010/main" val="4866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23847-24A4-CC47-3104-AB481E27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060" y="736063"/>
            <a:ext cx="10515600" cy="1325563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辨識過程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AF921A16-F647-0C90-0585-62461AF4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386027"/>
            <a:ext cx="4343400" cy="2200275"/>
          </a:xfrm>
          <a:prstGeom prst="rect">
            <a:avLst/>
          </a:prstGeo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276CAA06-1E2C-B7E0-3BCF-79E35BE70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2197" b="43165"/>
          <a:stretch/>
        </p:blipFill>
        <p:spPr>
          <a:xfrm>
            <a:off x="445060" y="2957911"/>
            <a:ext cx="4847376" cy="3370791"/>
          </a:xfrm>
          <a:prstGeom prst="rect">
            <a:avLst/>
          </a:prstGeom>
        </p:spPr>
      </p:pic>
      <p:pic>
        <p:nvPicPr>
          <p:cNvPr id="11" name="圖片 10" descr="一張含有 桌 的圖片&#10;&#10;自動產生的描述">
            <a:extLst>
              <a:ext uri="{FF2B5EF4-FFF2-40B4-BE49-F238E27FC236}">
                <a16:creationId xmlns:a16="http://schemas.microsoft.com/office/drawing/2014/main" id="{A407CF57-7B68-DCA6-4DEF-E94A19A082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44" r="953" b="15421"/>
          <a:stretch/>
        </p:blipFill>
        <p:spPr>
          <a:xfrm>
            <a:off x="6341921" y="3053310"/>
            <a:ext cx="4608943" cy="3275392"/>
          </a:xfrm>
          <a:prstGeom prst="rect">
            <a:avLst/>
          </a:prstGeom>
        </p:spPr>
      </p:pic>
      <p:pic>
        <p:nvPicPr>
          <p:cNvPr id="13" name="圖形 12" descr="具有化學玻璃瓶的顯微鏡">
            <a:extLst>
              <a:ext uri="{FF2B5EF4-FFF2-40B4-BE49-F238E27FC236}">
                <a16:creationId xmlns:a16="http://schemas.microsoft.com/office/drawing/2014/main" id="{25B6ADDF-8B20-9B97-BDB6-71F689622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64192">
            <a:off x="8888051" y="-413350"/>
            <a:ext cx="3659909" cy="365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9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6CCD93-339F-07F7-38B7-1A0A8E38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92" y="910521"/>
            <a:ext cx="2884000" cy="892682"/>
          </a:xfrm>
          <a:effectLst/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目錄</a:t>
            </a:r>
          </a:p>
        </p:txBody>
      </p:sp>
      <p:grpSp>
        <p:nvGrpSpPr>
          <p:cNvPr id="115" name="组合 42">
            <a:extLst>
              <a:ext uri="{FF2B5EF4-FFF2-40B4-BE49-F238E27FC236}">
                <a16:creationId xmlns:a16="http://schemas.microsoft.com/office/drawing/2014/main" id="{7941C6B7-15CE-2975-ACAB-54B36C374E55}"/>
              </a:ext>
            </a:extLst>
          </p:cNvPr>
          <p:cNvGrpSpPr/>
          <p:nvPr/>
        </p:nvGrpSpPr>
        <p:grpSpPr>
          <a:xfrm>
            <a:off x="1123381" y="2862437"/>
            <a:ext cx="9659296" cy="1549934"/>
            <a:chOff x="1808030" y="2830036"/>
            <a:chExt cx="8716363" cy="1549934"/>
          </a:xfrm>
        </p:grpSpPr>
        <p:cxnSp>
          <p:nvCxnSpPr>
            <p:cNvPr id="116" name="直接连接符 2">
              <a:extLst>
                <a:ext uri="{FF2B5EF4-FFF2-40B4-BE49-F238E27FC236}">
                  <a16:creationId xmlns:a16="http://schemas.microsoft.com/office/drawing/2014/main" id="{4F725357-D9D7-F17A-2154-6041FF889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93461" y="3258133"/>
              <a:ext cx="969129" cy="504747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3">
              <a:extLst>
                <a:ext uri="{FF2B5EF4-FFF2-40B4-BE49-F238E27FC236}">
                  <a16:creationId xmlns:a16="http://schemas.microsoft.com/office/drawing/2014/main" id="{691E2FB3-1ECA-ABEB-A867-D305FD2F3FC7}"/>
                </a:ext>
              </a:extLst>
            </p:cNvPr>
            <p:cNvCxnSpPr>
              <a:cxnSpLocks/>
            </p:cNvCxnSpPr>
            <p:nvPr/>
          </p:nvCxnSpPr>
          <p:spPr>
            <a:xfrm>
              <a:off x="3311404" y="3289681"/>
              <a:ext cx="1483519" cy="839026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4">
              <a:extLst>
                <a:ext uri="{FF2B5EF4-FFF2-40B4-BE49-F238E27FC236}">
                  <a16:creationId xmlns:a16="http://schemas.microsoft.com/office/drawing/2014/main" id="{9E80DBAF-8535-F800-0DFA-B73E659D6B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5225" y="3073935"/>
              <a:ext cx="1038910" cy="1054772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9">
              <a:extLst>
                <a:ext uri="{FF2B5EF4-FFF2-40B4-BE49-F238E27FC236}">
                  <a16:creationId xmlns:a16="http://schemas.microsoft.com/office/drawing/2014/main" id="{EB6FAA8F-0C83-EE61-B569-C94DC883FD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107" y="3261815"/>
              <a:ext cx="969129" cy="504747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0">
              <a:extLst>
                <a:ext uri="{FF2B5EF4-FFF2-40B4-BE49-F238E27FC236}">
                  <a16:creationId xmlns:a16="http://schemas.microsoft.com/office/drawing/2014/main" id="{5F484438-A86D-A53B-CA13-792062894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06775" y="3293363"/>
              <a:ext cx="1483519" cy="839026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1">
              <a:extLst>
                <a:ext uri="{FF2B5EF4-FFF2-40B4-BE49-F238E27FC236}">
                  <a16:creationId xmlns:a16="http://schemas.microsoft.com/office/drawing/2014/main" id="{75799DB7-40C6-E56D-3CF6-EB34040110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57563" y="3077617"/>
              <a:ext cx="1038910" cy="1054772"/>
            </a:xfrm>
            <a:prstGeom prst="line">
              <a:avLst/>
            </a:prstGeom>
            <a:solidFill>
              <a:srgbClr val="C14F4E"/>
            </a:solidFill>
            <a:ln>
              <a:solidFill>
                <a:srgbClr val="C132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组合 17">
              <a:extLst>
                <a:ext uri="{FF2B5EF4-FFF2-40B4-BE49-F238E27FC236}">
                  <a16:creationId xmlns:a16="http://schemas.microsoft.com/office/drawing/2014/main" id="{8C617336-E646-648C-0B3B-2DE0A44E78B0}"/>
                </a:ext>
              </a:extLst>
            </p:cNvPr>
            <p:cNvGrpSpPr/>
            <p:nvPr/>
          </p:nvGrpSpPr>
          <p:grpSpPr>
            <a:xfrm>
              <a:off x="1808030" y="3601321"/>
              <a:ext cx="500643" cy="493569"/>
              <a:chOff x="1692818" y="3475510"/>
              <a:chExt cx="711283" cy="701233"/>
            </a:xfrm>
          </p:grpSpPr>
          <p:pic>
            <p:nvPicPr>
              <p:cNvPr id="141" name="图片 15">
                <a:extLst>
                  <a:ext uri="{FF2B5EF4-FFF2-40B4-BE49-F238E27FC236}">
                    <a16:creationId xmlns:a16="http://schemas.microsoft.com/office/drawing/2014/main" id="{AB62BBED-C38B-40A0-95F5-DED509038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42" name="Oval 161">
                <a:extLst>
                  <a:ext uri="{FF2B5EF4-FFF2-40B4-BE49-F238E27FC236}">
                    <a16:creationId xmlns:a16="http://schemas.microsoft.com/office/drawing/2014/main" id="{4BCA85AA-2F73-E42A-A72F-12431F680D55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3" name="组合 24">
              <a:extLst>
                <a:ext uri="{FF2B5EF4-FFF2-40B4-BE49-F238E27FC236}">
                  <a16:creationId xmlns:a16="http://schemas.microsoft.com/office/drawing/2014/main" id="{89C095D1-3120-74DF-D876-1CCBD9325499}"/>
                </a:ext>
              </a:extLst>
            </p:cNvPr>
            <p:cNvGrpSpPr/>
            <p:nvPr/>
          </p:nvGrpSpPr>
          <p:grpSpPr>
            <a:xfrm>
              <a:off x="2991279" y="3042896"/>
              <a:ext cx="500643" cy="493569"/>
              <a:chOff x="1692818" y="3475510"/>
              <a:chExt cx="711283" cy="701233"/>
            </a:xfrm>
          </p:grpSpPr>
          <p:pic>
            <p:nvPicPr>
              <p:cNvPr id="139" name="图片 25">
                <a:extLst>
                  <a:ext uri="{FF2B5EF4-FFF2-40B4-BE49-F238E27FC236}">
                    <a16:creationId xmlns:a16="http://schemas.microsoft.com/office/drawing/2014/main" id="{FC620981-5441-4E38-1A08-829A6006B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40" name="Oval 161">
                <a:extLst>
                  <a:ext uri="{FF2B5EF4-FFF2-40B4-BE49-F238E27FC236}">
                    <a16:creationId xmlns:a16="http://schemas.microsoft.com/office/drawing/2014/main" id="{6C6A31CB-78A8-4668-78E9-32903CD10791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4" name="组合 27">
              <a:extLst>
                <a:ext uri="{FF2B5EF4-FFF2-40B4-BE49-F238E27FC236}">
                  <a16:creationId xmlns:a16="http://schemas.microsoft.com/office/drawing/2014/main" id="{15220B55-E267-7152-DAE9-BC4F2EBF290C}"/>
                </a:ext>
              </a:extLst>
            </p:cNvPr>
            <p:cNvGrpSpPr/>
            <p:nvPr/>
          </p:nvGrpSpPr>
          <p:grpSpPr>
            <a:xfrm>
              <a:off x="4640279" y="3876245"/>
              <a:ext cx="500641" cy="493569"/>
              <a:chOff x="1692818" y="3475510"/>
              <a:chExt cx="711279" cy="701233"/>
            </a:xfrm>
          </p:grpSpPr>
          <p:pic>
            <p:nvPicPr>
              <p:cNvPr id="137" name="图片 28">
                <a:extLst>
                  <a:ext uri="{FF2B5EF4-FFF2-40B4-BE49-F238E27FC236}">
                    <a16:creationId xmlns:a16="http://schemas.microsoft.com/office/drawing/2014/main" id="{6BEB0190-EFE3-CB93-2343-3D96672A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38" name="Oval 161">
                <a:extLst>
                  <a:ext uri="{FF2B5EF4-FFF2-40B4-BE49-F238E27FC236}">
                    <a16:creationId xmlns:a16="http://schemas.microsoft.com/office/drawing/2014/main" id="{ADA913DC-2872-3365-CF64-BA134A95F430}"/>
                  </a:ext>
                </a:extLst>
              </p:cNvPr>
              <p:cNvSpPr/>
              <p:nvPr/>
            </p:nvSpPr>
            <p:spPr>
              <a:xfrm>
                <a:off x="1772516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5" name="组合 30">
              <a:extLst>
                <a:ext uri="{FF2B5EF4-FFF2-40B4-BE49-F238E27FC236}">
                  <a16:creationId xmlns:a16="http://schemas.microsoft.com/office/drawing/2014/main" id="{D5BE8978-DBFE-BFDD-3313-E31BD09B05D0}"/>
                </a:ext>
              </a:extLst>
            </p:cNvPr>
            <p:cNvGrpSpPr/>
            <p:nvPr/>
          </p:nvGrpSpPr>
          <p:grpSpPr>
            <a:xfrm>
              <a:off x="6031748" y="2830036"/>
              <a:ext cx="500643" cy="493569"/>
              <a:chOff x="1692818" y="3475510"/>
              <a:chExt cx="711283" cy="701233"/>
            </a:xfrm>
          </p:grpSpPr>
          <p:pic>
            <p:nvPicPr>
              <p:cNvPr id="135" name="图片 31">
                <a:extLst>
                  <a:ext uri="{FF2B5EF4-FFF2-40B4-BE49-F238E27FC236}">
                    <a16:creationId xmlns:a16="http://schemas.microsoft.com/office/drawing/2014/main" id="{86B265D2-0F85-649F-3923-EBFA80F83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36" name="Oval 161">
                <a:extLst>
                  <a:ext uri="{FF2B5EF4-FFF2-40B4-BE49-F238E27FC236}">
                    <a16:creationId xmlns:a16="http://schemas.microsoft.com/office/drawing/2014/main" id="{0738950A-34C4-57A3-899C-8AD0C09C6281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6" name="组合 33">
              <a:extLst>
                <a:ext uri="{FF2B5EF4-FFF2-40B4-BE49-F238E27FC236}">
                  <a16:creationId xmlns:a16="http://schemas.microsoft.com/office/drawing/2014/main" id="{764CCC4A-50B9-A5EB-3C77-649AA99FEF35}"/>
                </a:ext>
              </a:extLst>
            </p:cNvPr>
            <p:cNvGrpSpPr/>
            <p:nvPr/>
          </p:nvGrpSpPr>
          <p:grpSpPr>
            <a:xfrm>
              <a:off x="7365546" y="3886401"/>
              <a:ext cx="500643" cy="493569"/>
              <a:chOff x="1692818" y="3475510"/>
              <a:chExt cx="711283" cy="701233"/>
            </a:xfrm>
          </p:grpSpPr>
          <p:pic>
            <p:nvPicPr>
              <p:cNvPr id="133" name="图片 34">
                <a:extLst>
                  <a:ext uri="{FF2B5EF4-FFF2-40B4-BE49-F238E27FC236}">
                    <a16:creationId xmlns:a16="http://schemas.microsoft.com/office/drawing/2014/main" id="{9DDCF0C7-C0F8-BB26-01E1-5C5441A36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34" name="Oval 161">
                <a:extLst>
                  <a:ext uri="{FF2B5EF4-FFF2-40B4-BE49-F238E27FC236}">
                    <a16:creationId xmlns:a16="http://schemas.microsoft.com/office/drawing/2014/main" id="{89D8F86D-801C-16ED-5611-57FA0CE60B17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7" name="组合 36">
              <a:extLst>
                <a:ext uri="{FF2B5EF4-FFF2-40B4-BE49-F238E27FC236}">
                  <a16:creationId xmlns:a16="http://schemas.microsoft.com/office/drawing/2014/main" id="{CBEEAE95-EDBD-C256-C427-6B33CCB21F89}"/>
                </a:ext>
              </a:extLst>
            </p:cNvPr>
            <p:cNvGrpSpPr/>
            <p:nvPr/>
          </p:nvGrpSpPr>
          <p:grpSpPr>
            <a:xfrm>
              <a:off x="8983200" y="3027795"/>
              <a:ext cx="500643" cy="493569"/>
              <a:chOff x="1692818" y="3475510"/>
              <a:chExt cx="711283" cy="701233"/>
            </a:xfrm>
          </p:grpSpPr>
          <p:pic>
            <p:nvPicPr>
              <p:cNvPr id="131" name="图片 37">
                <a:extLst>
                  <a:ext uri="{FF2B5EF4-FFF2-40B4-BE49-F238E27FC236}">
                    <a16:creationId xmlns:a16="http://schemas.microsoft.com/office/drawing/2014/main" id="{423ADB26-1B20-EFE4-D93B-A4A625812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32" name="Oval 161">
                <a:extLst>
                  <a:ext uri="{FF2B5EF4-FFF2-40B4-BE49-F238E27FC236}">
                    <a16:creationId xmlns:a16="http://schemas.microsoft.com/office/drawing/2014/main" id="{A0303120-8A7F-467A-B272-5183EDF8A3C6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28" name="组合 39">
              <a:extLst>
                <a:ext uri="{FF2B5EF4-FFF2-40B4-BE49-F238E27FC236}">
                  <a16:creationId xmlns:a16="http://schemas.microsoft.com/office/drawing/2014/main" id="{EC683C91-C7DF-F184-91DD-AC5866E7E9D9}"/>
                </a:ext>
              </a:extLst>
            </p:cNvPr>
            <p:cNvGrpSpPr/>
            <p:nvPr/>
          </p:nvGrpSpPr>
          <p:grpSpPr>
            <a:xfrm>
              <a:off x="10023750" y="3538263"/>
              <a:ext cx="500643" cy="493569"/>
              <a:chOff x="1692818" y="3475510"/>
              <a:chExt cx="711283" cy="701233"/>
            </a:xfrm>
          </p:grpSpPr>
          <p:pic>
            <p:nvPicPr>
              <p:cNvPr id="129" name="图片 40">
                <a:extLst>
                  <a:ext uri="{FF2B5EF4-FFF2-40B4-BE49-F238E27FC236}">
                    <a16:creationId xmlns:a16="http://schemas.microsoft.com/office/drawing/2014/main" id="{0792CCB4-56BB-AC48-D69D-EF5031EA9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55" t="23157" r="45633" b="45276"/>
              <a:stretch>
                <a:fillRect/>
              </a:stretch>
            </p:blipFill>
            <p:spPr>
              <a:xfrm rot="2355767">
                <a:off x="1692818" y="3555469"/>
                <a:ext cx="621273" cy="621274"/>
              </a:xfrm>
              <a:custGeom>
                <a:avLst/>
                <a:gdLst>
                  <a:gd name="connsiteX0" fmla="*/ 229109 w 1248071"/>
                  <a:gd name="connsiteY0" fmla="*/ 140890 h 1248072"/>
                  <a:gd name="connsiteX1" fmla="*/ 1107182 w 1248071"/>
                  <a:gd name="connsiteY1" fmla="*/ 229110 h 1248072"/>
                  <a:gd name="connsiteX2" fmla="*/ 1018963 w 1248071"/>
                  <a:gd name="connsiteY2" fmla="*/ 1107183 h 1248072"/>
                  <a:gd name="connsiteX3" fmla="*/ 140890 w 1248071"/>
                  <a:gd name="connsiteY3" fmla="*/ 1018963 h 1248072"/>
                  <a:gd name="connsiteX4" fmla="*/ 229109 w 1248071"/>
                  <a:gd name="connsiteY4" fmla="*/ 140890 h 12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8071" h="1248072">
                    <a:moveTo>
                      <a:pt x="229109" y="140890"/>
                    </a:moveTo>
                    <a:cubicBezTo>
                      <a:pt x="495943" y="-77222"/>
                      <a:pt x="889070" y="-37724"/>
                      <a:pt x="1107182" y="229110"/>
                    </a:cubicBezTo>
                    <a:cubicBezTo>
                      <a:pt x="1325294" y="495944"/>
                      <a:pt x="1285797" y="889071"/>
                      <a:pt x="1018963" y="1107183"/>
                    </a:cubicBezTo>
                    <a:cubicBezTo>
                      <a:pt x="752128" y="1325294"/>
                      <a:pt x="359002" y="1285797"/>
                      <a:pt x="140890" y="1018963"/>
                    </a:cubicBezTo>
                    <a:cubicBezTo>
                      <a:pt x="-77222" y="752129"/>
                      <a:pt x="-37725" y="359002"/>
                      <a:pt x="229109" y="140890"/>
                    </a:cubicBezTo>
                    <a:close/>
                  </a:path>
                </a:pathLst>
              </a:custGeom>
            </p:spPr>
          </p:pic>
          <p:sp>
            <p:nvSpPr>
              <p:cNvPr id="130" name="Oval 161">
                <a:extLst>
                  <a:ext uri="{FF2B5EF4-FFF2-40B4-BE49-F238E27FC236}">
                    <a16:creationId xmlns:a16="http://schemas.microsoft.com/office/drawing/2014/main" id="{FC853304-74E0-CD44-E86D-E87640DA0BAE}"/>
                  </a:ext>
                </a:extLst>
              </p:cNvPr>
              <p:cNvSpPr/>
              <p:nvPr/>
            </p:nvSpPr>
            <p:spPr>
              <a:xfrm>
                <a:off x="1772520" y="3475510"/>
                <a:ext cx="631581" cy="6315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457200" sx="104000" sy="104000" algn="ctr" rotWithShape="0">
                  <a:prstClr val="black">
                    <a:alpha val="1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D9362E-1184-4CED-FE2D-993A342D2263}"/>
              </a:ext>
            </a:extLst>
          </p:cNvPr>
          <p:cNvSpPr txBox="1"/>
          <p:nvPr/>
        </p:nvSpPr>
        <p:spPr>
          <a:xfrm>
            <a:off x="1260692" y="3633722"/>
            <a:ext cx="34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8AD828-40B4-5F7E-E42E-81AD26AC6D3B}"/>
              </a:ext>
            </a:extLst>
          </p:cNvPr>
          <p:cNvSpPr txBox="1"/>
          <p:nvPr/>
        </p:nvSpPr>
        <p:spPr>
          <a:xfrm>
            <a:off x="2577728" y="308777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2.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97884D6-D6EB-59CF-435D-68F095DB4F56}"/>
              </a:ext>
            </a:extLst>
          </p:cNvPr>
          <p:cNvSpPr txBox="1"/>
          <p:nvPr/>
        </p:nvSpPr>
        <p:spPr>
          <a:xfrm>
            <a:off x="4398436" y="3918802"/>
            <a:ext cx="4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E745AA-1559-14CD-30F9-5D7AA7ACFA72}"/>
              </a:ext>
            </a:extLst>
          </p:cNvPr>
          <p:cNvSpPr txBox="1"/>
          <p:nvPr/>
        </p:nvSpPr>
        <p:spPr>
          <a:xfrm>
            <a:off x="5935366" y="2875530"/>
            <a:ext cx="32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0AB3B9-AEDB-9E4F-6872-81B7C9C94153}"/>
              </a:ext>
            </a:extLst>
          </p:cNvPr>
          <p:cNvSpPr txBox="1"/>
          <p:nvPr/>
        </p:nvSpPr>
        <p:spPr>
          <a:xfrm>
            <a:off x="7427198" y="394625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5.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5871A3-F255-0848-4842-56B4C3CB44A6}"/>
              </a:ext>
            </a:extLst>
          </p:cNvPr>
          <p:cNvSpPr txBox="1"/>
          <p:nvPr/>
        </p:nvSpPr>
        <p:spPr>
          <a:xfrm>
            <a:off x="9212166" y="3075297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6.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4D9137-FB3C-FDB2-F07E-7022A3AFAFD7}"/>
              </a:ext>
            </a:extLst>
          </p:cNvPr>
          <p:cNvSpPr txBox="1"/>
          <p:nvPr/>
        </p:nvSpPr>
        <p:spPr>
          <a:xfrm>
            <a:off x="10408587" y="358601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7.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47E79F-F946-F709-5E3C-2C24CE7F4F1E}"/>
              </a:ext>
            </a:extLst>
          </p:cNvPr>
          <p:cNvSpPr txBox="1"/>
          <p:nvPr/>
        </p:nvSpPr>
        <p:spPr>
          <a:xfrm>
            <a:off x="877868" y="42925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動機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5260442-93F2-42AC-0CCF-C9ED57F9AF8A}"/>
              </a:ext>
            </a:extLst>
          </p:cNvPr>
          <p:cNvSpPr txBox="1"/>
          <p:nvPr/>
        </p:nvSpPr>
        <p:spPr>
          <a:xfrm>
            <a:off x="2235391" y="2051854"/>
            <a:ext cx="1107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功能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8231A6A-B2BB-07A2-AC06-F5C29916ED30}"/>
              </a:ext>
            </a:extLst>
          </p:cNvPr>
          <p:cNvSpPr txBox="1"/>
          <p:nvPr/>
        </p:nvSpPr>
        <p:spPr>
          <a:xfrm>
            <a:off x="3398258" y="464091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語音轉文字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6F10A1-C9AF-7996-55B4-842E3DD177CA}"/>
              </a:ext>
            </a:extLst>
          </p:cNvPr>
          <p:cNvSpPr txBox="1"/>
          <p:nvPr/>
        </p:nvSpPr>
        <p:spPr>
          <a:xfrm>
            <a:off x="5070653" y="200550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聲紋辨識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4587705-02B7-8A73-079E-B9DFAD23A3A8}"/>
              </a:ext>
            </a:extLst>
          </p:cNvPr>
          <p:cNvSpPr txBox="1"/>
          <p:nvPr/>
        </p:nvSpPr>
        <p:spPr>
          <a:xfrm flipH="1">
            <a:off x="6540426" y="4612172"/>
            <a:ext cx="2100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系統運作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9DCA66C-22ED-428A-A2AD-58DF2404AB99}"/>
              </a:ext>
            </a:extLst>
          </p:cNvPr>
          <p:cNvSpPr txBox="1"/>
          <p:nvPr/>
        </p:nvSpPr>
        <p:spPr>
          <a:xfrm>
            <a:off x="8829244" y="204596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環境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F553CA-0AE6-2DA6-8C11-6ACBBD671E69}"/>
              </a:ext>
            </a:extLst>
          </p:cNvPr>
          <p:cNvSpPr txBox="1"/>
          <p:nvPr/>
        </p:nvSpPr>
        <p:spPr>
          <a:xfrm>
            <a:off x="8700427" y="413091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>
                <a:solidFill>
                  <a:schemeClr val="accent2">
                    <a:lumMod val="50000"/>
                  </a:schemeClr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結論及未來展望</a:t>
            </a:r>
          </a:p>
        </p:txBody>
      </p:sp>
    </p:spTree>
    <p:extLst>
      <p:ext uri="{BB962C8B-B14F-4D97-AF65-F5344CB8AC3E}">
        <p14:creationId xmlns:p14="http://schemas.microsoft.com/office/powerpoint/2010/main" val="2631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EBDB732C-5F0C-0065-CC98-4E43BCF7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94" y="2127673"/>
            <a:ext cx="4037972" cy="269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B7B5007-9F85-C0FE-EBD4-54B66D3C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994" y="526921"/>
            <a:ext cx="10515600" cy="1325563"/>
          </a:xfrm>
          <a:effectLst/>
        </p:spPr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環境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				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開發工具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827844-79F3-9AA5-E4C0-45AC9B48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146" y="2401124"/>
            <a:ext cx="6134448" cy="21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87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07859-C0B5-545A-8EA5-F76FAD9D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0" y="780070"/>
            <a:ext cx="7546019" cy="1131618"/>
          </a:xfrm>
          <a:effectLst/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結論及未來展望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1D7B2DC-B7DA-97F2-E6B7-F0B2FB662637}"/>
              </a:ext>
            </a:extLst>
          </p:cNvPr>
          <p:cNvSpPr txBox="1"/>
          <p:nvPr/>
        </p:nvSpPr>
        <p:spPr>
          <a:xfrm>
            <a:off x="1989019" y="2240058"/>
            <a:ext cx="904542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800" b="1" dirty="0"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透過這套系統不只可以應用在會議記錄也可以應用在辯論會上，因為發現市長辯論會的模式是固定發言時間，輪流發言卻沒有及時轉錄的字幕。</a:t>
            </a:r>
            <a:endParaRPr lang="en-US" altLang="zh-TW" sz="28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r>
              <a:rPr lang="zh-TW" altLang="en-US" sz="2800" b="1" dirty="0">
                <a:solidFill>
                  <a:srgbClr val="333333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  </a:t>
            </a:r>
            <a:r>
              <a:rPr lang="zh-TW" altLang="en-US" sz="2800" b="1" i="0" dirty="0">
                <a:solidFill>
                  <a:srgbClr val="333333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甚至可以應用在現今智慧家居聲音安全性辨識上面。</a:t>
            </a:r>
            <a:br>
              <a:rPr lang="zh-TW" altLang="en-US" sz="2800" b="1" i="0" dirty="0">
                <a:solidFill>
                  <a:srgbClr val="333333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</a:br>
            <a:endParaRPr lang="zh-TW" altLang="en-US" sz="2800" b="1" i="0" dirty="0">
              <a:solidFill>
                <a:srgbClr val="333333"/>
              </a:solidFill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  <a:p>
            <a:pPr marL="342900" indent="-342900" algn="l">
              <a:buFont typeface="Wingdings" panose="05000000000000000000" pitchFamily="2" charset="2"/>
              <a:buChar char="l"/>
            </a:pPr>
            <a:r>
              <a:rPr lang="zh-TW" altLang="en-US" sz="2800" b="1" i="0" dirty="0">
                <a:solidFill>
                  <a:srgbClr val="333333"/>
                </a:solidFill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現今攜帶式設備普及，如果未來能使用在手機平台上，就可以更便利的應用。</a:t>
            </a:r>
            <a:endParaRPr lang="zh-TW" altLang="en-US" sz="2800" b="1" dirty="0">
              <a:latin typeface="Hanyi Senty Chalk Original" panose="03000600000000000000" pitchFamily="66" charset="-120"/>
              <a:ea typeface="Hanyi Senty Chalk Original" panose="03000600000000000000" pitchFamily="66" charset="-120"/>
            </a:endParaRPr>
          </a:p>
        </p:txBody>
      </p:sp>
      <p:pic>
        <p:nvPicPr>
          <p:cNvPr id="5" name="图片 11" descr="资源 1311">
            <a:extLst>
              <a:ext uri="{FF2B5EF4-FFF2-40B4-BE49-F238E27FC236}">
                <a16:creationId xmlns:a16="http://schemas.microsoft.com/office/drawing/2014/main" id="{AC0EF3E2-7C3E-9D51-16B3-8B4F78384E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8791" y="266730"/>
            <a:ext cx="2031307" cy="2167045"/>
          </a:xfrm>
          <a:prstGeom prst="rect">
            <a:avLst/>
          </a:prstGeom>
        </p:spPr>
      </p:pic>
      <p:pic>
        <p:nvPicPr>
          <p:cNvPr id="7" name="圖形 6" descr="配有手機和計算機的筆記型電腦">
            <a:extLst>
              <a:ext uri="{FF2B5EF4-FFF2-40B4-BE49-F238E27FC236}">
                <a16:creationId xmlns:a16="http://schemas.microsoft.com/office/drawing/2014/main" id="{537A10D6-4281-014B-E3A4-24ED6CA28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65149">
            <a:off x="-86320" y="4147942"/>
            <a:ext cx="2865573" cy="28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0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DED27-AF6D-8EC3-2522-7B78CAD28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368" y="2812586"/>
            <a:ext cx="10364451" cy="1596177"/>
          </a:xfrm>
        </p:spPr>
        <p:txBody>
          <a:bodyPr/>
          <a:lstStyle/>
          <a:p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nyi Senty Chalk Original" panose="03000600000000000000" pitchFamily="66" charset="-120"/>
                <a:ea typeface="Hanyi Senty Chalk Original" panose="03000600000000000000" pitchFamily="66" charset="-120"/>
              </a:rPr>
              <a:t>報告到此結束 謝謝評審委員們</a:t>
            </a:r>
          </a:p>
        </p:txBody>
      </p:sp>
      <p:pic>
        <p:nvPicPr>
          <p:cNvPr id="8" name="圖形 7" descr="花束">
            <a:extLst>
              <a:ext uri="{FF2B5EF4-FFF2-40B4-BE49-F238E27FC236}">
                <a16:creationId xmlns:a16="http://schemas.microsoft.com/office/drawing/2014/main" id="{923CBC02-113A-9754-1600-05F1CC9F78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467738">
            <a:off x="108716" y="536293"/>
            <a:ext cx="2715607" cy="2715607"/>
          </a:xfrm>
          <a:prstGeom prst="rect">
            <a:avLst/>
          </a:prstGeom>
        </p:spPr>
      </p:pic>
      <p:pic>
        <p:nvPicPr>
          <p:cNvPr id="12" name="圖形 11" descr="三筆劃筆和顏料">
            <a:extLst>
              <a:ext uri="{FF2B5EF4-FFF2-40B4-BE49-F238E27FC236}">
                <a16:creationId xmlns:a16="http://schemas.microsoft.com/office/drawing/2014/main" id="{C370F917-2D8B-A2C5-FD10-5F7B777667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96810" y="3251079"/>
            <a:ext cx="4405009" cy="44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03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0C0F0C-C5E6-695D-C830-A36DF490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52" y="593822"/>
            <a:ext cx="5602928" cy="1596177"/>
          </a:xfrm>
          <a:effectLst/>
        </p:spPr>
        <p:txBody>
          <a:bodyPr>
            <a:normAutofit/>
          </a:bodyPr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系統架構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----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功能</a:t>
            </a:r>
          </a:p>
        </p:txBody>
      </p:sp>
      <p:sp>
        <p:nvSpPr>
          <p:cNvPr id="5" name="矩形: 圓角化同側角落 4">
            <a:extLst>
              <a:ext uri="{FF2B5EF4-FFF2-40B4-BE49-F238E27FC236}">
                <a16:creationId xmlns:a16="http://schemas.microsoft.com/office/drawing/2014/main" id="{F9BB0EBD-D41C-4839-879F-D1C218BD5612}"/>
              </a:ext>
            </a:extLst>
          </p:cNvPr>
          <p:cNvSpPr/>
          <p:nvPr/>
        </p:nvSpPr>
        <p:spPr>
          <a:xfrm>
            <a:off x="848985" y="2614910"/>
            <a:ext cx="4140679" cy="2760453"/>
          </a:xfrm>
          <a:prstGeom prst="round2SameRect">
            <a:avLst/>
          </a:prstGeom>
          <a:solidFill>
            <a:srgbClr val="5F5F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化同側角落 3">
            <a:extLst>
              <a:ext uri="{FF2B5EF4-FFF2-40B4-BE49-F238E27FC236}">
                <a16:creationId xmlns:a16="http://schemas.microsoft.com/office/drawing/2014/main" id="{51194519-5D79-8D84-323C-7372B735260B}"/>
              </a:ext>
            </a:extLst>
          </p:cNvPr>
          <p:cNvSpPr/>
          <p:nvPr/>
        </p:nvSpPr>
        <p:spPr>
          <a:xfrm>
            <a:off x="642575" y="2845331"/>
            <a:ext cx="4123427" cy="2745495"/>
          </a:xfrm>
          <a:prstGeom prst="round2Same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075575-B27D-09AD-890E-C8A2D82C449D}"/>
              </a:ext>
            </a:extLst>
          </p:cNvPr>
          <p:cNvSpPr/>
          <p:nvPr/>
        </p:nvSpPr>
        <p:spPr>
          <a:xfrm>
            <a:off x="842229" y="3181563"/>
            <a:ext cx="33775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兒風體W4" panose="020F0400000000000000" pitchFamily="34" charset="-120"/>
                <a:ea typeface="華康兒風體W4" panose="020F0400000000000000" pitchFamily="34" charset="-120"/>
              </a:rPr>
              <a:t>1.</a:t>
            </a:r>
            <a:r>
              <a:rPr lang="zh-TW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兒風體W4" panose="020F0400000000000000" pitchFamily="34" charset="-120"/>
                <a:ea typeface="華康兒風體W4" panose="020F0400000000000000" pitchFamily="34" charset="-120"/>
              </a:rPr>
              <a:t>語音轉文字</a:t>
            </a:r>
            <a:endParaRPr lang="en-US" altLang="zh-TW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2AFC3E-45BE-45AC-C13C-A474E3CA3AFA}"/>
              </a:ext>
            </a:extLst>
          </p:cNvPr>
          <p:cNvSpPr/>
          <p:nvPr/>
        </p:nvSpPr>
        <p:spPr>
          <a:xfrm>
            <a:off x="89377" y="4278463"/>
            <a:ext cx="35189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兒風體W4" panose="020F0400000000000000" pitchFamily="34" charset="-120"/>
                <a:ea typeface="華康兒風體W4" panose="020F0400000000000000" pitchFamily="34" charset="-120"/>
              </a:rPr>
              <a:t>   </a:t>
            </a:r>
            <a:r>
              <a:rPr lang="en-US" altLang="zh-TW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兒風體W4" panose="020F0400000000000000" pitchFamily="34" charset="-120"/>
                <a:ea typeface="華康兒風體W4" panose="020F0400000000000000" pitchFamily="34" charset="-120"/>
              </a:rPr>
              <a:t>2.</a:t>
            </a:r>
            <a:r>
              <a:rPr lang="zh-TW" altLang="en-US" sz="4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兒風體W4" panose="020F0400000000000000" pitchFamily="34" charset="-120"/>
                <a:ea typeface="華康兒風體W4" panose="020F0400000000000000" pitchFamily="34" charset="-120"/>
              </a:rPr>
              <a:t>聲紋辨識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20" y="2602826"/>
            <a:ext cx="6735600" cy="2988000"/>
          </a:xfrm>
          <a:prstGeom prst="roundRect">
            <a:avLst/>
          </a:prstGeom>
          <a:ln>
            <a:noFill/>
          </a:ln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8635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D8A9E1C9-7771-7A25-834B-D7CB7D8F3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88" b="14929"/>
          <a:stretch/>
        </p:blipFill>
        <p:spPr>
          <a:xfrm>
            <a:off x="20" y="-1"/>
            <a:ext cx="12191980" cy="4190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693C0A-4996-897A-ED57-49A6F459E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7314" y="4458208"/>
            <a:ext cx="3517392" cy="111671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語音轉文字</a:t>
            </a:r>
          </a:p>
        </p:txBody>
      </p:sp>
    </p:spTree>
    <p:extLst>
      <p:ext uri="{BB962C8B-B14F-4D97-AF65-F5344CB8AC3E}">
        <p14:creationId xmlns:p14="http://schemas.microsoft.com/office/powerpoint/2010/main" val="30182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99DF-2ED6-2F88-3DDE-5F9151AD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10" y="713366"/>
            <a:ext cx="5379720" cy="1325563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建立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Google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雲端環境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2B4C27-B972-BDE5-7EFD-3E6DB01D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75" y="2852607"/>
            <a:ext cx="4503420" cy="17907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46E2DE4-CD0B-BA2C-710F-EC899637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30" y="713366"/>
            <a:ext cx="5487166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3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99DF-2ED6-2F88-3DDE-5F9151AD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49" y="618517"/>
            <a:ext cx="5409691" cy="1596177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建立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Google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雲端環境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057F28-05E1-1974-DE34-BD1FD79A5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864" y="618517"/>
            <a:ext cx="6489352" cy="33296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45611F-BEDD-664C-5FBE-E607B120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7" y="4217244"/>
            <a:ext cx="9890760" cy="24384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4983507-549B-E8B1-E269-E6AB5DCDAD61}"/>
              </a:ext>
            </a:extLst>
          </p:cNvPr>
          <p:cNvSpPr txBox="1"/>
          <p:nvPr/>
        </p:nvSpPr>
        <p:spPr>
          <a:xfrm>
            <a:off x="793072" y="3487792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將金鑰儲存成</a:t>
            </a:r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json</a:t>
            </a:r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檔</a:t>
            </a:r>
            <a:endParaRPr lang="en-US" altLang="zh-TW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  <a:p>
            <a:r>
              <a:rPr lang="en-US" altLang="zh-TW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		</a:t>
            </a:r>
            <a:r>
              <a:rPr lang="zh-TW" altLang="en-US" sz="2400" b="1" dirty="0">
                <a:latin typeface="華康兒風體W4" panose="020F0400000000000000" pitchFamily="34" charset="-120"/>
                <a:ea typeface="華康兒風體W4" panose="020F0400000000000000" pitchFamily="34" charset="-120"/>
              </a:rPr>
              <a:t>↘</a:t>
            </a:r>
          </a:p>
        </p:txBody>
      </p:sp>
    </p:spTree>
    <p:extLst>
      <p:ext uri="{BB962C8B-B14F-4D97-AF65-F5344CB8AC3E}">
        <p14:creationId xmlns:p14="http://schemas.microsoft.com/office/powerpoint/2010/main" val="43540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99DF-2ED6-2F88-3DDE-5F9151AD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85" y="849181"/>
            <a:ext cx="4559523" cy="1325563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建立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Google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環境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0EDB8A3-B63C-2AC2-5BC8-995C7935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47" y="3203360"/>
            <a:ext cx="6896100" cy="1676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61884C3-044F-F014-D26F-77B9E59CB422}"/>
              </a:ext>
            </a:extLst>
          </p:cNvPr>
          <p:cNvSpPr txBox="1"/>
          <p:nvPr/>
        </p:nvSpPr>
        <p:spPr>
          <a:xfrm>
            <a:off x="2878866" y="2709935"/>
            <a:ext cx="80532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設定變數名稱 </a:t>
            </a:r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GOOGLE_APPLICATION_CREDENTIALS	</a:t>
            </a:r>
          </a:p>
          <a:p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			</a:t>
            </a:r>
            <a:r>
              <a:rPr lang="zh-TW" altLang="en-US" sz="32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↘</a:t>
            </a:r>
            <a:endParaRPr lang="zh-TW" altLang="en-US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600AE6-6BC5-42C1-02FD-B0FF504762C6}"/>
              </a:ext>
            </a:extLst>
          </p:cNvPr>
          <p:cNvSpPr txBox="1"/>
          <p:nvPr/>
        </p:nvSpPr>
        <p:spPr>
          <a:xfrm>
            <a:off x="2808269" y="4335584"/>
            <a:ext cx="747417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				</a:t>
            </a:r>
            <a:r>
              <a:rPr lang="zh-TW" altLang="en-US" sz="32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↖</a:t>
            </a:r>
            <a:r>
              <a:rPr lang="en-US" altLang="zh-TW" sz="32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 </a:t>
            </a:r>
          </a:p>
          <a:p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         </a:t>
            </a:r>
            <a:r>
              <a:rPr lang="zh-TW" altLang="en-US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將路徑設定在存放金鑰</a:t>
            </a:r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json</a:t>
            </a:r>
            <a:r>
              <a:rPr lang="zh-TW" altLang="en-US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檔的位址</a:t>
            </a:r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		</a:t>
            </a:r>
          </a:p>
          <a:p>
            <a:r>
              <a:rPr lang="en-US" altLang="zh-TW" sz="2400" b="1" dirty="0">
                <a:solidFill>
                  <a:srgbClr val="3A3A3A"/>
                </a:solidFill>
                <a:latin typeface="華康兒風體W4" panose="020F0400000000000000" pitchFamily="34" charset="-120"/>
                <a:ea typeface="華康兒風體W4" panose="020F0400000000000000" pitchFamily="34" charset="-120"/>
              </a:rPr>
              <a:t>					</a:t>
            </a:r>
            <a:endParaRPr lang="zh-TW" altLang="en-US" sz="2400" b="1" dirty="0">
              <a:latin typeface="華康兒風體W4" panose="020F0400000000000000" pitchFamily="34" charset="-120"/>
              <a:ea typeface="華康兒風體W4" panose="020F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368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399DF-2ED6-2F88-3DDE-5F9151AD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866" y="834859"/>
            <a:ext cx="10515600" cy="1325563"/>
          </a:xfrm>
          <a:effectLst/>
        </p:spPr>
        <p:txBody>
          <a:bodyPr/>
          <a:lstStyle/>
          <a:p>
            <a:pPr algn="l"/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建立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Google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毛筆宋" panose="02000500000000000000" pitchFamily="2" charset="-120"/>
                <a:ea typeface="漢儀新蒂毛筆宋" panose="02000500000000000000" pitchFamily="2" charset="-120"/>
              </a:rPr>
              <a:t>環境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AF4E12-0D1D-C324-4732-B2656A99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258" y="618517"/>
            <a:ext cx="4244340" cy="2598420"/>
          </a:xfrm>
          <a:prstGeom prst="round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B65D1A3-8A95-8175-3DCF-300724C1C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01"/>
          <a:stretch/>
        </p:blipFill>
        <p:spPr>
          <a:xfrm>
            <a:off x="234619" y="2870298"/>
            <a:ext cx="5308341" cy="2467220"/>
          </a:xfrm>
          <a:prstGeom prst="round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8D2EE1B-0C08-6F33-5C74-1F17CE771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66" y="3311126"/>
            <a:ext cx="6397833" cy="19193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8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482</Words>
  <Application>Microsoft Office PowerPoint</Application>
  <PresentationFormat>寬螢幕</PresentationFormat>
  <Paragraphs>89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2" baseType="lpstr">
      <vt:lpstr>Hanyi Senty Chalk Original</vt:lpstr>
      <vt:lpstr>華康兒風體W4</vt:lpstr>
      <vt:lpstr>漢儀新蒂毛筆宋</vt:lpstr>
      <vt:lpstr>漢儀新蒂蠟筆體</vt:lpstr>
      <vt:lpstr>標楷體</vt:lpstr>
      <vt:lpstr>Arial</vt:lpstr>
      <vt:lpstr>Calibri</vt:lpstr>
      <vt:lpstr>Calibri Light</vt:lpstr>
      <vt:lpstr>Wingdings</vt:lpstr>
      <vt:lpstr>Office 佈景主題</vt:lpstr>
      <vt:lpstr>指導老師:羅峻旗老師 專題組員:余兆堤          林育昇          李承翰 </vt:lpstr>
      <vt:lpstr>PowerPoint 簡報</vt:lpstr>
      <vt:lpstr>目錄</vt:lpstr>
      <vt:lpstr>系統架構----功能</vt:lpstr>
      <vt:lpstr>語音轉文字</vt:lpstr>
      <vt:lpstr>建立Google雲端環境</vt:lpstr>
      <vt:lpstr>建立Google雲端環境</vt:lpstr>
      <vt:lpstr>建立Google環境</vt:lpstr>
      <vt:lpstr>建立Google環境</vt:lpstr>
      <vt:lpstr>聲紋辨識</vt:lpstr>
      <vt:lpstr>  共同 (權重低)</vt:lpstr>
      <vt:lpstr>訓練過程</vt:lpstr>
      <vt:lpstr>訓練過程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系統畫面</vt:lpstr>
      <vt:lpstr>系統運作</vt:lpstr>
      <vt:lpstr>辨識過程</vt:lpstr>
      <vt:lpstr>環境    開發工具</vt:lpstr>
      <vt:lpstr>結論及未來展望</vt:lpstr>
      <vt:lpstr>報告到此結束 謝謝評審委員們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sam Lin</dc:creator>
  <cp:lastModifiedBy>余兆堤</cp:lastModifiedBy>
  <cp:revision>24</cp:revision>
  <dcterms:created xsi:type="dcterms:W3CDTF">2022-11-10T02:52:34Z</dcterms:created>
  <dcterms:modified xsi:type="dcterms:W3CDTF">2022-12-12T12:37:36Z</dcterms:modified>
</cp:coreProperties>
</file>